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83" r:id="rId2"/>
    <p:sldMasterId id="2147483795" r:id="rId3"/>
  </p:sldMasterIdLst>
  <p:notesMasterIdLst>
    <p:notesMasterId r:id="rId8"/>
  </p:notesMasterIdLst>
  <p:handoutMasterIdLst>
    <p:handoutMasterId r:id="rId9"/>
  </p:handoutMasterIdLst>
  <p:sldIdLst>
    <p:sldId id="275" r:id="rId4"/>
    <p:sldId id="287" r:id="rId5"/>
    <p:sldId id="288" r:id="rId6"/>
    <p:sldId id="289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000000"/>
    </p:penClr>
  </p:showPr>
  <p:clrMru>
    <a:srgbClr val="941081"/>
    <a:srgbClr val="B4149D"/>
    <a:srgbClr val="000000"/>
    <a:srgbClr val="A50021"/>
    <a:srgbClr val="00427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2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2C50C1D-6815-49D0-A5CD-3F8FA15E1ACD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580A518-7560-4D00-9124-E4CAA7392A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293522F-78F7-41F3-8297-64E5D99B5A1B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CD6358-4752-4908-9BF8-1C20AB008A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192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E5D75-66BF-4D36-9EB4-69CFE77B8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12000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6F9AA-1552-44E1-9ECF-FDD94DCE49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12000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ACA7F-2B82-45C3-AFB8-6CE04903D2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12000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58099D-E0B1-44E7-A9FF-4BBEBD915C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12000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7C73F-EEF3-47AE-B639-02B970A6B5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12000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A50D4-D15F-4999-9971-E6668D2C1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12000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4AB51D-ADDD-42DA-B8BD-413A7F33B8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12000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C044A-39B1-450B-AB15-CBD90AAA54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12000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762C4-94DC-414C-9DED-B1EAA4A245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12000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5602A-8094-4F34-9766-BB56693BCB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12000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7999E-E8ED-473A-B09A-3099BABD6A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12000">
    <p:wheel spokes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7CC45-C47B-44E3-9E4B-6D6799CBB4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12000">
    <p:wheel spokes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E05DC-F989-4A70-8C5C-0CE610B607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12000">
    <p:wheel spokes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F7D1E-1A73-4D00-A33D-8F11436C32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12000">
    <p:wheel spokes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68370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68371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B6FF2-7F0C-4B12-B7EA-FDC8B5480F2B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2EEA5-338D-4345-A173-3244AB8D3E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9C656-227C-4404-8DCB-60C57CEF19D5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0D916-FF73-456C-8F78-6C3323424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FDBA0F-3DFC-4435-93BB-E6124E62DC1E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DCCB-EC53-4943-80DD-9F5578298E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18249-163E-4130-9E7D-FC5171C0752F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EC7B8-B8BF-47D9-A731-36BBD615CB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6C0B1-A409-4188-BCAE-25201E203D2D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BE063-3FDC-4432-A9FA-5F5E3EDF27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4E4E5-185A-49C9-B482-5FE217C638B4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233BA-CFC2-47B2-99F4-814AACC96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0FC01-5FB4-4542-9FA2-7B4396E826B0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2EE88-551A-425E-B20E-EC07E14F70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B902C-242D-41AA-8511-DED82B3CCF50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07F17-40CA-45F8-A9A4-7F8AD33FBB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CEB6B-A256-4092-A7F3-73127BFA525A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BD729-249D-4EEF-B232-DF4267F868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D9B56-3B51-409C-8314-2D1EC5D0A133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B4AE7-0502-4FFD-85BB-B0F833CBB9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2E4BA-7CFC-46A4-8F54-CB770ED4FD25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2FD77-1BDD-41AF-AA79-29F48D34CA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877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775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917F3-FF3C-4A89-8047-E504A0F0FCB1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1E30C-35B1-47E3-B5BA-5F880E1E68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57AA8-CD6C-4795-B11F-1AB55EB460BF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7DD75-E530-4002-AB32-A6417EFA25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8ACF0-A61F-4D59-A850-524C6BCD221E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101DF-7E12-4A50-B84C-AD85FB7F00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97A5B-8BE4-40C4-84E7-F4FFEAC8CDB8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AD92A-3285-4F91-B6DA-8D59698C3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D8249-C878-4CC0-BB2D-2A105680E38B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8D73C-4698-476D-846F-9233AE19D6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9EFB3-DCED-4E45-BBFD-029AAA7FFF8F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5D091-BAE9-485D-9407-8772E2F40D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02105-E0DF-4402-A5AD-0304F30B7970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C8FD6-C15F-4F93-AD22-C94AA79A8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633ED-0122-45C8-8AA2-34E1080DD417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D1658-BEC6-4AA6-AE18-F1C2FFEC4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DC6D-1E79-4C47-9E74-216F41D11264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70710-582F-496E-88F2-BD708FFC1C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74AC0-10A2-4433-B957-403DB0A6059A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7B7C4-11E3-4E48-9575-C3E3B2D243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5829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5829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0039A-385C-4AF4-BE94-4AB7CDE311EE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FCA76-202F-4DDF-9022-F6059AC847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F90F6-6713-41C5-B03B-87A2DF406376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E3212-49D1-4790-9AB8-A022ECEA79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>
            <a:duotone>
              <a:schemeClr val="bg1"/>
              <a:srgbClr val="FFFFFF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1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8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181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81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81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C74F2734-5555-495F-A7F6-E6FEB7CEC5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74" r:id="rId1"/>
    <p:sldLayoutId id="2147484173" r:id="rId2"/>
    <p:sldLayoutId id="2147484172" r:id="rId3"/>
    <p:sldLayoutId id="2147484171" r:id="rId4"/>
    <p:sldLayoutId id="2147484170" r:id="rId5"/>
    <p:sldLayoutId id="2147484169" r:id="rId6"/>
    <p:sldLayoutId id="2147484168" r:id="rId7"/>
    <p:sldLayoutId id="2147484167" r:id="rId8"/>
    <p:sldLayoutId id="2147484166" r:id="rId9"/>
    <p:sldLayoutId id="2147484165" r:id="rId10"/>
    <p:sldLayoutId id="2147484164" r:id="rId11"/>
    <p:sldLayoutId id="2147484163" r:id="rId12"/>
    <p:sldLayoutId id="2147484162" r:id="rId13"/>
    <p:sldLayoutId id="2147484161" r:id="rId14"/>
  </p:sldLayoutIdLst>
  <p:transition spd="slow" advTm="12000">
    <p:wheel spokes="1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867331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67332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67333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67334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67335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67336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67337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67338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67339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67340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67341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67342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67343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67344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67345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867346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67347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B75D4EA9-00CF-492E-8CE3-213F9C74D4E0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867348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67349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54B77BE6-B074-465D-BC35-077EE9F88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6735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96" r:id="rId1"/>
    <p:sldLayoutId id="2147484184" r:id="rId2"/>
    <p:sldLayoutId id="2147484183" r:id="rId3"/>
    <p:sldLayoutId id="2147484182" r:id="rId4"/>
    <p:sldLayoutId id="2147484181" r:id="rId5"/>
    <p:sldLayoutId id="2147484180" r:id="rId6"/>
    <p:sldLayoutId id="2147484179" r:id="rId7"/>
    <p:sldLayoutId id="2147484178" r:id="rId8"/>
    <p:sldLayoutId id="2147484177" r:id="rId9"/>
    <p:sldLayoutId id="2147484176" r:id="rId10"/>
    <p:sldLayoutId id="2147484175" r:id="rId11"/>
  </p:sldLayoutIdLst>
  <p:transition spd="slow">
    <p:wheel spokes="1"/>
  </p:transition>
  <p:timing>
    <p:tnLst>
      <p:par>
        <p:cTn id="1" dur="indefinite" restart="never" nodeType="tmRoot"/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76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</a:defRPr>
            </a:lvl1pPr>
          </a:lstStyle>
          <a:p>
            <a:pPr>
              <a:defRPr/>
            </a:pPr>
            <a:fld id="{6581C2F8-33D0-4CC8-B784-AB2A330AC952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876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6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0EC60464-18A8-4587-AD5F-3114E22E7A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76551" name="Line 7"/>
          <p:cNvSpPr>
            <a:spLocks noChangeShapeType="1"/>
          </p:cNvSpPr>
          <p:nvPr/>
        </p:nvSpPr>
        <p:spPr bwMode="auto">
          <a:xfrm flipV="1">
            <a:off x="1371600" y="304800"/>
            <a:ext cx="0" cy="1295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76552" name="Oval 8"/>
          <p:cNvSpPr>
            <a:spLocks noChangeArrowheads="1"/>
          </p:cNvSpPr>
          <p:nvPr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876553" name="Oval 9"/>
          <p:cNvSpPr>
            <a:spLocks noChangeArrowheads="1"/>
          </p:cNvSpPr>
          <p:nvPr/>
        </p:nvSpPr>
        <p:spPr bwMode="auto">
          <a:xfrm>
            <a:off x="539750" y="83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876554" name="Oval 10"/>
          <p:cNvSpPr>
            <a:spLocks noChangeArrowheads="1"/>
          </p:cNvSpPr>
          <p:nvPr/>
        </p:nvSpPr>
        <p:spPr bwMode="auto">
          <a:xfrm>
            <a:off x="927100" y="8382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5" r:id="rId2"/>
    <p:sldLayoutId id="2147484194" r:id="rId3"/>
    <p:sldLayoutId id="2147484193" r:id="rId4"/>
    <p:sldLayoutId id="2147484192" r:id="rId5"/>
    <p:sldLayoutId id="2147484191" r:id="rId6"/>
    <p:sldLayoutId id="2147484190" r:id="rId7"/>
    <p:sldLayoutId id="2147484189" r:id="rId8"/>
    <p:sldLayoutId id="2147484188" r:id="rId9"/>
    <p:sldLayoutId id="2147484187" r:id="rId10"/>
    <p:sldLayoutId id="2147484186" r:id="rId11"/>
    <p:sldLayoutId id="2147484185" r:id="rId12"/>
  </p:sldLayoutIdLst>
  <p:transition spd="slow">
    <p:wheel spokes="1"/>
  </p:transition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341438"/>
            <a:ext cx="7773987" cy="2259012"/>
          </a:xfrm>
          <a:noFill/>
          <a:ln/>
        </p:spPr>
        <p:txBody>
          <a:bodyPr/>
          <a:lstStyle/>
          <a:p>
            <a:r>
              <a:rPr lang="ru-RU" sz="4000" b="1" i="1" dirty="0" smtClean="0">
                <a:solidFill>
                  <a:schemeClr val="bg1"/>
                </a:solidFill>
                <a:effectLst/>
              </a:rPr>
              <a:t>«</a:t>
            </a:r>
            <a:r>
              <a:rPr lang="ru-RU" sz="4000" b="1" dirty="0" smtClean="0">
                <a:solidFill>
                  <a:schemeClr val="bg1"/>
                </a:solidFill>
                <a:effectLst/>
              </a:rPr>
              <a:t>Задачи на отыскание наибольших и наименьших значений величин.»</a:t>
            </a:r>
            <a:r>
              <a:rPr lang="ru-RU" sz="4000" dirty="0" smtClean="0">
                <a:effectLst/>
              </a:rPr>
              <a:t>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8596" y="4319606"/>
            <a:ext cx="8215370" cy="1752600"/>
          </a:xfrm>
          <a:noFill/>
          <a:ln/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/>
              </a:rPr>
              <a:t>Тарасова Н.Н.,</a:t>
            </a:r>
          </a:p>
          <a:p>
            <a:r>
              <a:rPr lang="ru-RU" sz="2400" dirty="0" smtClean="0">
                <a:solidFill>
                  <a:schemeClr val="bg1"/>
                </a:solidFill>
                <a:effectLst/>
              </a:rPr>
              <a:t>учитель математики МБОУ «Акбулакская СОШ № 3»</a:t>
            </a:r>
          </a:p>
        </p:txBody>
      </p:sp>
    </p:spTree>
  </p:cSld>
  <p:clrMapOvr>
    <a:masterClrMapping/>
  </p:clrMapOvr>
  <p:transition spd="slow" advTm="12000"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0075"/>
          </a:xfrm>
          <a:noFill/>
          <a:ln/>
        </p:spPr>
        <p:txBody>
          <a:bodyPr/>
          <a:lstStyle/>
          <a:p>
            <a:r>
              <a:rPr lang="ru-RU" sz="4000" smtClean="0">
                <a:effectLst/>
              </a:rPr>
              <a:t>  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8229600" cy="4114800"/>
          </a:xfrm>
          <a:noFill/>
          <a:ln/>
        </p:spPr>
        <p:txBody>
          <a:bodyPr/>
          <a:lstStyle/>
          <a:p>
            <a:r>
              <a:rPr lang="ru-RU" i="1" dirty="0" smtClean="0">
                <a:solidFill>
                  <a:srgbClr val="004274"/>
                </a:solidFill>
                <a:effectLst/>
              </a:rPr>
              <a:t>Умение </a:t>
            </a:r>
            <a:r>
              <a:rPr lang="ru-RU" i="1" dirty="0" smtClean="0">
                <a:solidFill>
                  <a:srgbClr val="004274"/>
                </a:solidFill>
                <a:effectLst/>
              </a:rPr>
              <a:t>решать задачи – практическое искусство, подобное плаванию, или катанию на лыжах, или игре на фортепьяно</a:t>
            </a:r>
            <a:r>
              <a:rPr lang="ru-RU" b="1" i="1" dirty="0" smtClean="0">
                <a:solidFill>
                  <a:srgbClr val="004274"/>
                </a:solidFill>
                <a:effectLst/>
              </a:rPr>
              <a:t>: научиться этому можно, лишь подражая избранным образцам и постоянно тренируясь…</a:t>
            </a:r>
          </a:p>
          <a:p>
            <a:pPr>
              <a:buFont typeface="Wingdings" pitchFamily="2" charset="2"/>
              <a:buNone/>
            </a:pPr>
            <a:r>
              <a:rPr lang="ru-RU" b="1" i="1" dirty="0" smtClean="0">
                <a:solidFill>
                  <a:srgbClr val="004274"/>
                </a:solidFill>
                <a:effectLst/>
              </a:rPr>
              <a:t>                                 Д. </a:t>
            </a:r>
            <a:r>
              <a:rPr lang="ru-RU" b="1" i="1" dirty="0" err="1" smtClean="0">
                <a:solidFill>
                  <a:srgbClr val="004274"/>
                </a:solidFill>
                <a:effectLst/>
              </a:rPr>
              <a:t>Пойя</a:t>
            </a:r>
            <a:endParaRPr lang="ru-RU" b="1" i="1" dirty="0" smtClean="0">
              <a:solidFill>
                <a:srgbClr val="004274"/>
              </a:solidFill>
              <a:effectLst/>
            </a:endParaRPr>
          </a:p>
        </p:txBody>
      </p:sp>
    </p:spTree>
  </p:cSld>
  <p:clrMapOvr>
    <a:masterClrMapping/>
  </p:clrMapOvr>
  <p:transition spd="slow" advTm="12000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8229600" cy="5761038"/>
          </a:xfrm>
          <a:noFill/>
          <a:ln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smtClean="0">
                <a:solidFill>
                  <a:srgbClr val="004274"/>
                </a:solidFill>
                <a:effectLst/>
              </a:rPr>
              <a:t>    </a:t>
            </a:r>
            <a:r>
              <a:rPr lang="ru-RU" sz="2800" b="1" smtClean="0">
                <a:solidFill>
                  <a:srgbClr val="004274"/>
                </a:solidFill>
                <a:effectLst/>
              </a:rPr>
              <a:t>Решение.</a:t>
            </a:r>
            <a:endParaRPr lang="ru-RU" sz="2800" smtClean="0">
              <a:solidFill>
                <a:srgbClr val="004274"/>
              </a:solidFill>
              <a:effectLst/>
            </a:endParaRPr>
          </a:p>
          <a:p>
            <a:pPr>
              <a:buFont typeface="Wingdings" pitchFamily="2" charset="2"/>
              <a:buNone/>
            </a:pPr>
            <a:r>
              <a:rPr lang="ru-RU" sz="2800" smtClean="0">
                <a:solidFill>
                  <a:srgbClr val="004274"/>
                </a:solidFill>
                <a:effectLst/>
              </a:rPr>
              <a:t>   Допустим, что на заводе, расположенном в первом городе, рабочие трудятся </a:t>
            </a:r>
            <a:r>
              <a:rPr lang="ru-RU" sz="2800" i="1" smtClean="0">
                <a:solidFill>
                  <a:srgbClr val="004274"/>
                </a:solidFill>
                <a:effectLst/>
              </a:rPr>
              <a:t>x</a:t>
            </a:r>
            <a:r>
              <a:rPr lang="ru-RU" sz="2800" smtClean="0">
                <a:solidFill>
                  <a:srgbClr val="004274"/>
                </a:solidFill>
                <a:effectLst/>
              </a:rPr>
              <a:t>2 часов, а на заводе, расположенном во втором городе, </a:t>
            </a:r>
            <a:r>
              <a:rPr lang="ru-RU" sz="2800" i="1" smtClean="0">
                <a:solidFill>
                  <a:srgbClr val="004274"/>
                </a:solidFill>
                <a:effectLst/>
              </a:rPr>
              <a:t>y</a:t>
            </a:r>
            <a:r>
              <a:rPr lang="ru-RU" sz="2800" smtClean="0">
                <a:solidFill>
                  <a:srgbClr val="004274"/>
                </a:solidFill>
                <a:effectLst/>
              </a:rPr>
              <a:t>2 часов. Тогда в неделю будет произведено 2</a:t>
            </a:r>
            <a:r>
              <a:rPr lang="ru-RU" sz="2800" i="1" smtClean="0">
                <a:solidFill>
                  <a:srgbClr val="004274"/>
                </a:solidFill>
                <a:effectLst/>
              </a:rPr>
              <a:t>x</a:t>
            </a:r>
            <a:r>
              <a:rPr lang="ru-RU" sz="2800" smtClean="0">
                <a:solidFill>
                  <a:srgbClr val="004274"/>
                </a:solidFill>
                <a:effectLst/>
              </a:rPr>
              <a:t> + 5</a:t>
            </a:r>
            <a:r>
              <a:rPr lang="ru-RU" sz="2800" i="1" smtClean="0">
                <a:solidFill>
                  <a:srgbClr val="004274"/>
                </a:solidFill>
                <a:effectLst/>
              </a:rPr>
              <a:t>y</a:t>
            </a:r>
            <a:r>
              <a:rPr lang="ru-RU" sz="2800" smtClean="0">
                <a:solidFill>
                  <a:srgbClr val="004274"/>
                </a:solidFill>
                <a:effectLst/>
              </a:rPr>
              <a:t> единиц товара, а затраты на оплату труда составят 500(</a:t>
            </a:r>
            <a:r>
              <a:rPr lang="ru-RU" sz="2800" i="1" smtClean="0">
                <a:solidFill>
                  <a:srgbClr val="004274"/>
                </a:solidFill>
                <a:effectLst/>
              </a:rPr>
              <a:t>x</a:t>
            </a:r>
            <a:r>
              <a:rPr lang="ru-RU" sz="2800" smtClean="0">
                <a:solidFill>
                  <a:srgbClr val="004274"/>
                </a:solidFill>
                <a:effectLst/>
              </a:rPr>
              <a:t>2 + </a:t>
            </a:r>
            <a:r>
              <a:rPr lang="ru-RU" sz="2800" i="1" smtClean="0">
                <a:solidFill>
                  <a:srgbClr val="004274"/>
                </a:solidFill>
                <a:effectLst/>
              </a:rPr>
              <a:t>y</a:t>
            </a:r>
            <a:r>
              <a:rPr lang="ru-RU" sz="2800" smtClean="0">
                <a:solidFill>
                  <a:srgbClr val="004274"/>
                </a:solidFill>
                <a:effectLst/>
              </a:rPr>
              <a:t>2) рублей. В этом случае нужно найти наименьшее значение 500(</a:t>
            </a:r>
            <a:r>
              <a:rPr lang="ru-RU" sz="2800" i="1" smtClean="0">
                <a:solidFill>
                  <a:srgbClr val="004274"/>
                </a:solidFill>
                <a:effectLst/>
              </a:rPr>
              <a:t>x</a:t>
            </a:r>
            <a:r>
              <a:rPr lang="ru-RU" sz="2800" smtClean="0">
                <a:solidFill>
                  <a:srgbClr val="004274"/>
                </a:solidFill>
                <a:effectLst/>
              </a:rPr>
              <a:t>2 + </a:t>
            </a:r>
            <a:r>
              <a:rPr lang="ru-RU" sz="2800" i="1" smtClean="0">
                <a:solidFill>
                  <a:srgbClr val="004274"/>
                </a:solidFill>
                <a:effectLst/>
              </a:rPr>
              <a:t>y</a:t>
            </a:r>
            <a:r>
              <a:rPr lang="ru-RU" sz="2800" smtClean="0">
                <a:solidFill>
                  <a:srgbClr val="004274"/>
                </a:solidFill>
                <a:effectLst/>
              </a:rPr>
              <a:t>2) при усло­вии 2</a:t>
            </a:r>
            <a:r>
              <a:rPr lang="ru-RU" sz="2800" i="1" smtClean="0">
                <a:solidFill>
                  <a:srgbClr val="004274"/>
                </a:solidFill>
                <a:effectLst/>
              </a:rPr>
              <a:t>x</a:t>
            </a:r>
            <a:r>
              <a:rPr lang="ru-RU" sz="2800" smtClean="0">
                <a:solidFill>
                  <a:srgbClr val="004274"/>
                </a:solidFill>
                <a:effectLst/>
              </a:rPr>
              <a:t> + 5</a:t>
            </a:r>
            <a:r>
              <a:rPr lang="ru-RU" sz="2800" i="1" smtClean="0">
                <a:solidFill>
                  <a:srgbClr val="004274"/>
                </a:solidFill>
                <a:effectLst/>
              </a:rPr>
              <a:t>y</a:t>
            </a:r>
            <a:r>
              <a:rPr lang="ru-RU" sz="2800" smtClean="0">
                <a:solidFill>
                  <a:srgbClr val="004274"/>
                </a:solidFill>
                <a:effectLst/>
              </a:rPr>
              <a:t> =580. Выразим </a:t>
            </a:r>
            <a:r>
              <a:rPr lang="ru-RU" sz="2800" i="1" smtClean="0">
                <a:solidFill>
                  <a:srgbClr val="004274"/>
                </a:solidFill>
                <a:effectLst/>
              </a:rPr>
              <a:t>y</a:t>
            </a:r>
            <a:r>
              <a:rPr lang="ru-RU" sz="2800" smtClean="0">
                <a:solidFill>
                  <a:srgbClr val="004274"/>
                </a:solidFill>
                <a:effectLst/>
              </a:rPr>
              <a:t> через </a:t>
            </a:r>
            <a:r>
              <a:rPr lang="ru-RU" sz="2800" i="1" smtClean="0">
                <a:solidFill>
                  <a:srgbClr val="004274"/>
                </a:solidFill>
                <a:effectLst/>
              </a:rPr>
              <a:t>x</a:t>
            </a:r>
            <a:r>
              <a:rPr lang="ru-RU" sz="2800" smtClean="0">
                <a:solidFill>
                  <a:srgbClr val="004274"/>
                </a:solidFill>
                <a:effectLst/>
              </a:rPr>
              <a:t>:</a:t>
            </a:r>
          </a:p>
          <a:p>
            <a:pPr>
              <a:buFont typeface="Wingdings" pitchFamily="2" charset="2"/>
              <a:buNone/>
            </a:pPr>
            <a:r>
              <a:rPr lang="ru-RU" sz="2800" smtClean="0">
                <a:effectLst/>
              </a:rPr>
              <a:t>           </a:t>
            </a:r>
          </a:p>
        </p:txBody>
      </p:sp>
      <p:pic>
        <p:nvPicPr>
          <p:cNvPr id="80900" name="Рисунок 139" descr="http://reshuege.ru/formula/87/8769385033e2f45cbafa39c1f787f833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4941888"/>
            <a:ext cx="2808287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2000">
    <p:wheel spokes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341438"/>
            <a:ext cx="8229600" cy="4824412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4274"/>
                </a:solidFill>
                <a:effectLst/>
              </a:rPr>
              <a:t> Таким образом, нам нужно найти наименьшее значение функции 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 smtClean="0">
              <a:solidFill>
                <a:srgbClr val="004274"/>
              </a:solidFill>
              <a:effectLst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4274"/>
                </a:solidFill>
                <a:effectLst/>
              </a:rPr>
              <a:t>  при 0 ≤ x ≤ 290. После преобразования получаем: 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4274"/>
                </a:solidFill>
                <a:effectLst/>
              </a:rPr>
              <a:t> 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4274"/>
                </a:solidFill>
                <a:effectLst/>
              </a:rPr>
              <a:t>Наименьшее значение квадратного трёхчлена                              достигается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4274"/>
                </a:solidFill>
                <a:effectLst/>
              </a:rPr>
              <a:t>при                   причём                 При этом значении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4274"/>
                </a:solidFill>
                <a:effectLst/>
              </a:rPr>
              <a:t>получаем: 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4274"/>
                </a:solidFill>
                <a:effectLst/>
              </a:rPr>
              <a:t>  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rgbClr val="004274"/>
                </a:solidFill>
                <a:effectLst/>
              </a:rPr>
              <a:t>Ответ: 5 800 000.</a:t>
            </a:r>
            <a:r>
              <a:rPr lang="ru-RU" sz="2400" smtClean="0">
                <a:effectLst/>
              </a:rPr>
              <a:t> </a:t>
            </a:r>
          </a:p>
        </p:txBody>
      </p:sp>
      <p:pic>
        <p:nvPicPr>
          <p:cNvPr id="81924" name="Рисунок 140" descr="http://reshuege.ru/formula/5f/5fb3baf4359a24b396968ac7d0bc1be7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1700213"/>
            <a:ext cx="2662238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6" name="Рисунок 141" descr="http://reshuege.ru/formula/29/2964027fee90fa52ebfbbbc116de40ed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2781300"/>
            <a:ext cx="3168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7" name="Рисунок 142" descr="http://reshuege.ru/formula/e5/e5d0cdf40ecbae56007d6201f6778f6bp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71775" y="3716338"/>
            <a:ext cx="21590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8" name="Рисунок 143" descr="http://reshuege.ru/formula/d3/d33b23bbc4bb760642828f8f5654a6e8p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3350" y="4005263"/>
            <a:ext cx="13684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9" name="Рисунок 144" descr="http://reshuege.ru/formula/85/85329c9c9ba1b93d9d1c56df273927e3p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40200" y="4076700"/>
            <a:ext cx="1223963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30" name="Рисунок 145" descr="http://reshuege.ru/formula/93/939be7bbb6edb062a291d68849e77c53p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68538" y="4508500"/>
            <a:ext cx="19431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2000">
    <p:wheel spokes="1"/>
  </p:transition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Склон">
  <a:themeElements>
    <a:clrScheme name="Склон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Склон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лон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Эхо">
  <a:themeElements>
    <a:clrScheme name="Эхо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Эх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Эхо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Симметрия. геометрия 9 класс. Орехова М.В.</Template>
  <TotalTime>1564</TotalTime>
  <Words>86</Words>
  <PresentationFormat>Экран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Текстура</vt:lpstr>
      <vt:lpstr>Склон</vt:lpstr>
      <vt:lpstr>Эхо</vt:lpstr>
      <vt:lpstr>«Задачи на отыскание наибольших и наименьших значений величин.» </vt:lpstr>
      <vt:lpstr>  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 уроку</dc:title>
  <dc:subject>Нахождение наибольшего и наименьшего значений непрерывной функции на промежутке</dc:subject>
  <dc:creator>Ищук Людмила николаевна</dc:creator>
  <cp:lastModifiedBy>1</cp:lastModifiedBy>
  <cp:revision>156</cp:revision>
  <dcterms:modified xsi:type="dcterms:W3CDTF">2016-09-27T19:04:38Z</dcterms:modified>
</cp:coreProperties>
</file>